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media/image1.png" ContentType="image/png"/>
  <Override PartName="/ppt/media/image13.jpeg" ContentType="image/jpeg"/>
  <Override PartName="/ppt/media/image8.jpeg" ContentType="image/jpeg"/>
  <Override PartName="/ppt/media/image2.png" ContentType="image/png"/>
  <Override PartName="/ppt/media/image12.jpeg" ContentType="image/jpeg"/>
  <Override PartName="/ppt/media/image7.jpeg" ContentType="image/jpeg"/>
  <Override PartName="/ppt/media/image6.jpeg" ContentType="image/jpeg"/>
  <Override PartName="/ppt/media/image33.jpeg" ContentType="image/jpeg"/>
  <Override PartName="/ppt/media/image11.jpeg" ContentType="image/jpeg"/>
  <Override PartName="/ppt/media/image3.png" ContentType="image/png"/>
  <Override PartName="/ppt/media/image19.jpeg" ContentType="image/jpeg"/>
  <Override PartName="/ppt/media/image5.jpeg" ContentType="image/jpeg"/>
  <Override PartName="/ppt/media/image32.jpeg" ContentType="image/jpeg"/>
  <Override PartName="/ppt/media/image4.png" ContentType="image/png"/>
  <Override PartName="/ppt/media/image29.jpeg" ContentType="image/jpeg"/>
  <Override PartName="/ppt/media/image31.png" ContentType="image/png"/>
  <Override PartName="/ppt/media/image9.jpeg" ContentType="image/jpeg"/>
  <Override PartName="/ppt/media/image14.jpeg" ContentType="image/jpeg"/>
  <Override PartName="/ppt/media/image10.png" ContentType="image/png"/>
  <Override PartName="/ppt/media/image15.jpeg" ContentType="image/jpeg"/>
  <Override PartName="/ppt/media/image16.jpeg" ContentType="image/jpeg"/>
  <Override PartName="/ppt/media/image17.png" ContentType="image/png"/>
  <Override PartName="/ppt/media/image21.jpeg" ContentType="image/jpeg"/>
  <Override PartName="/ppt/media/image18.jpeg" ContentType="image/jpeg"/>
  <Override PartName="/ppt/media/image20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30.jpeg" ContentType="image/jpeg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51435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ffffff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jpeg"/><Relationship Id="rId3" Type="http://schemas.openxmlformats.org/officeDocument/2006/relationships/image" Target="../media/image16.jpeg"/><Relationship Id="rId4" Type="http://schemas.openxmlformats.org/officeDocument/2006/relationships/image" Target="../media/image17.png"/><Relationship Id="rId5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18.jpeg"/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5" Type="http://schemas.openxmlformats.org/officeDocument/2006/relationships/image" Target="../media/image21.jpeg"/><Relationship Id="rId6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22.jpeg"/><Relationship Id="rId3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23.jpeg"/><Relationship Id="rId3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4.jpeg"/><Relationship Id="rId3" Type="http://schemas.openxmlformats.org/officeDocument/2006/relationships/image" Target="../media/image25.jpeg"/><Relationship Id="rId4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6.jpeg"/><Relationship Id="rId3" Type="http://schemas.openxmlformats.org/officeDocument/2006/relationships/image" Target="../media/image27.jpeg"/><Relationship Id="rId4" Type="http://schemas.openxmlformats.org/officeDocument/2006/relationships/image" Target="../media/image28.jpeg"/><Relationship Id="rId5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9.jpeg"/><Relationship Id="rId3" Type="http://schemas.openxmlformats.org/officeDocument/2006/relationships/image" Target="../media/image30.jpeg"/><Relationship Id="rId4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31.png"/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5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54;p13" descr=""/>
          <p:cNvPicPr/>
          <p:nvPr/>
        </p:nvPicPr>
        <p:blipFill>
          <a:blip r:embed="rId1"/>
          <a:stretch/>
        </p:blipFill>
        <p:spPr>
          <a:xfrm>
            <a:off x="2022840" y="704880"/>
            <a:ext cx="5417280" cy="3512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" dur="6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59;p14"/>
          <p:cNvSpPr/>
          <p:nvPr/>
        </p:nvSpPr>
        <p:spPr>
          <a:xfrm>
            <a:off x="763560" y="3086280"/>
            <a:ext cx="7732800" cy="140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rmAutofit fontScale="96000"/>
          </a:bodyPr>
          <a:p>
            <a:pPr algn="just">
              <a:lnSpc>
                <a:spcPct val="115000"/>
              </a:lnSpc>
              <a:tabLst>
                <a:tab algn="l" pos="0"/>
              </a:tabLst>
            </a:pPr>
            <a:r>
              <a:rPr b="0" lang="en" sz="1100" spc="-1" strike="noStrike">
                <a:solidFill>
                  <a:srgbClr val="c2a363"/>
                </a:solidFill>
                <a:latin typeface="Arial"/>
                <a:ea typeface="Arial"/>
              </a:rPr>
              <a:t>BULGARIAN SUN HOTELS это болгарская сеть отелей, которая включает в себя два 4х звёздных отеля и новый пятизвёздночный отель класа “люкс”, которые расположенны на Золотых Песках, Болгария. </a:t>
            </a:r>
            <a:endParaRPr b="0" lang="en-US" sz="11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tabLst>
                <a:tab algn="l" pos="0"/>
              </a:tabLst>
            </a:pPr>
            <a:r>
              <a:rPr b="0" lang="en" sz="1100" spc="-1" strike="noStrike">
                <a:solidFill>
                  <a:srgbClr val="c2a363"/>
                </a:solidFill>
                <a:latin typeface="Arial"/>
                <a:ea typeface="Arial"/>
              </a:rPr>
              <a:t>Apollo Spa Resort 4 * +, Helios Spa Hotel 4 * и новый уникальный отель Poseidon Beach Resort 5 *,которые известны своими высокими стандартами, высоким качеством сервиса и желанием подарить гостям ощущение дома.Именно по этому наш слоган “Ваш второй дом”, так как удовлетворённость наших гостей является нашим главным приоритетом.</a:t>
            </a:r>
            <a:endParaRPr b="0" lang="en-US" sz="11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78" name="Google Shape;60;p14" descr=""/>
          <p:cNvPicPr/>
          <p:nvPr/>
        </p:nvPicPr>
        <p:blipFill>
          <a:blip r:embed="rId1"/>
          <a:stretch/>
        </p:blipFill>
        <p:spPr>
          <a:xfrm>
            <a:off x="1646640" y="1098360"/>
            <a:ext cx="1494720" cy="1642320"/>
          </a:xfrm>
          <a:prstGeom prst="rect">
            <a:avLst/>
          </a:prstGeom>
          <a:ln w="0">
            <a:noFill/>
          </a:ln>
        </p:spPr>
      </p:pic>
      <p:pic>
        <p:nvPicPr>
          <p:cNvPr id="79" name="Google Shape;61;p14" descr=""/>
          <p:cNvPicPr/>
          <p:nvPr/>
        </p:nvPicPr>
        <p:blipFill>
          <a:blip r:embed="rId2"/>
          <a:stretch/>
        </p:blipFill>
        <p:spPr>
          <a:xfrm>
            <a:off x="6069240" y="1095120"/>
            <a:ext cx="1242360" cy="1648800"/>
          </a:xfrm>
          <a:prstGeom prst="rect">
            <a:avLst/>
          </a:prstGeom>
          <a:ln w="0">
            <a:noFill/>
          </a:ln>
        </p:spPr>
      </p:pic>
      <p:pic>
        <p:nvPicPr>
          <p:cNvPr id="80" name="Google Shape;62;p14" descr=""/>
          <p:cNvPicPr/>
          <p:nvPr/>
        </p:nvPicPr>
        <p:blipFill>
          <a:blip r:embed="rId3"/>
          <a:stretch/>
        </p:blipFill>
        <p:spPr>
          <a:xfrm>
            <a:off x="3579120" y="1060200"/>
            <a:ext cx="1823760" cy="1718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67;p15"/>
          <p:cNvSpPr/>
          <p:nvPr/>
        </p:nvSpPr>
        <p:spPr>
          <a:xfrm>
            <a:off x="360000" y="1152360"/>
            <a:ext cx="8305560" cy="19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rmAutofit/>
          </a:bodyPr>
          <a:p>
            <a:pPr>
              <a:lnSpc>
                <a:spcPct val="115000"/>
              </a:lnSpc>
              <a:spcBef>
                <a:spcPts val="1199"/>
              </a:spcBef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Расположен на территории природного парка Золотые Пески, с видом на побережье Чёрного моря, Apollo Spa Resort **** + находится всего в 30 минутах от Международного Аэропорта Варны и совмещает в себе красоту и спокойствие древнего леса и захватывающего морского пейзажа .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800"/>
              </a:spcBef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Apollo Spa Resort **** + имеет большое разнообразие номеров, которые смогут соответсвовать потребностям любого гостя – начиная от индивидуальных поездок и заканчивая отдыхом для всей семьи. Отель включвает в себя 196 современно мебелированных номера и аппартамента, которые предоставляют своим гостям невероятный вид на уникальный пляж на побережье Чёрного моря, так же как и прекрасный вид на природный парк Золотые Пески.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800"/>
              </a:spcBef>
              <a:tabLst>
                <a:tab algn="l" pos="0"/>
              </a:tabLst>
            </a:pP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15000"/>
              </a:lnSpc>
              <a:spcBef>
                <a:spcPts val="1800"/>
              </a:spcBef>
              <a:tabLst>
                <a:tab algn="l" pos="0"/>
              </a:tabLst>
            </a:pP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800"/>
              </a:spcBef>
              <a:spcAft>
                <a:spcPts val="1199"/>
              </a:spcAft>
              <a:tabLst>
                <a:tab algn="l" pos="0"/>
              </a:tabLst>
            </a:pP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Google Shape;68;p15"/>
          <p:cNvSpPr/>
          <p:nvPr/>
        </p:nvSpPr>
        <p:spPr>
          <a:xfrm>
            <a:off x="563400" y="492480"/>
            <a:ext cx="8014320" cy="72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marL="457200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tabLst>
                <a:tab algn="l" pos="0"/>
              </a:tabLst>
            </a:pPr>
            <a:r>
              <a:rPr b="0" lang="en" sz="2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b="0" lang="en" sz="309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b="0" lang="en" sz="309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Apollo Spa Resort ****+ Ultra All Inclusive</a:t>
            </a:r>
            <a:endParaRPr b="0" lang="en-US" sz="309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83" name="Google Shape;69;p15" descr=""/>
          <p:cNvPicPr/>
          <p:nvPr/>
        </p:nvPicPr>
        <p:blipFill>
          <a:blip r:embed="rId1"/>
          <a:stretch/>
        </p:blipFill>
        <p:spPr>
          <a:xfrm>
            <a:off x="442440" y="291600"/>
            <a:ext cx="735120" cy="807840"/>
          </a:xfrm>
          <a:prstGeom prst="rect">
            <a:avLst/>
          </a:prstGeom>
          <a:ln w="0">
            <a:noFill/>
          </a:ln>
        </p:spPr>
      </p:pic>
      <p:pic>
        <p:nvPicPr>
          <p:cNvPr id="84" name="Google Shape;70;p15" descr=""/>
          <p:cNvPicPr/>
          <p:nvPr/>
        </p:nvPicPr>
        <p:blipFill>
          <a:blip r:embed="rId2"/>
          <a:srcRect l="0" t="0" r="0" b="18222"/>
          <a:stretch/>
        </p:blipFill>
        <p:spPr>
          <a:xfrm>
            <a:off x="2947680" y="3244680"/>
            <a:ext cx="3258720" cy="1896120"/>
          </a:xfrm>
          <a:prstGeom prst="rect">
            <a:avLst/>
          </a:prstGeom>
          <a:ln w="0">
            <a:noFill/>
          </a:ln>
        </p:spPr>
      </p:pic>
      <p:pic>
        <p:nvPicPr>
          <p:cNvPr id="85" name="Google Shape;71;p15" descr=""/>
          <p:cNvPicPr/>
          <p:nvPr/>
        </p:nvPicPr>
        <p:blipFill>
          <a:blip r:embed="rId3"/>
          <a:srcRect l="-1102" t="8207" r="0" b="0"/>
          <a:stretch/>
        </p:blipFill>
        <p:spPr>
          <a:xfrm>
            <a:off x="6374880" y="3244680"/>
            <a:ext cx="2768760" cy="1896120"/>
          </a:xfrm>
          <a:prstGeom prst="rect">
            <a:avLst/>
          </a:prstGeom>
          <a:ln w="0">
            <a:noFill/>
          </a:ln>
        </p:spPr>
      </p:pic>
      <p:pic>
        <p:nvPicPr>
          <p:cNvPr id="86" name="Google Shape;72;p15" descr=""/>
          <p:cNvPicPr/>
          <p:nvPr/>
        </p:nvPicPr>
        <p:blipFill>
          <a:blip r:embed="rId4"/>
          <a:srcRect l="0" t="0" r="0" b="15271"/>
          <a:stretch/>
        </p:blipFill>
        <p:spPr>
          <a:xfrm>
            <a:off x="0" y="3244680"/>
            <a:ext cx="2753640" cy="1896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77;p16"/>
          <p:cNvSpPr/>
          <p:nvPr/>
        </p:nvSpPr>
        <p:spPr>
          <a:xfrm>
            <a:off x="442440" y="1084320"/>
            <a:ext cx="4889520" cy="341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rmAutofit/>
          </a:bodyPr>
          <a:p>
            <a:pPr algn="just">
              <a:lnSpc>
                <a:spcPct val="108000"/>
              </a:lnSpc>
              <a:spcBef>
                <a:spcPts val="1199"/>
              </a:spcBef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Все номера в Apollo Spa Resort **** + имеют удобную рабочую зону, плоский LCD телевизор, отдельные террасы с невероятным видом, кровати с матрасами “Sweet Dreams”,высокоскоростной интернет по всей территории отеля, центральную систему кондиционирования, утюг и гладильная доска в каждом номере, бесплатный сейф, всё необходимое для приготовления кофе и чая, радио будильник с MP3 выходом, телефон с голосовыми сообщениями, а так же мини-бар в каждом номере.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8000"/>
              </a:lnSpc>
              <a:spcBef>
                <a:spcPts val="1199"/>
              </a:spcBef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В распоряжении гостей отеля находятся один внутренний и два наружных бассейна, один из которых с водными горками для наших маленьких гостей, мкльтифункциональный теннисный и воллейбольный корт, ежедневная спортивная програма, фитнес-центр, а так же сауна и парная баня.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8000"/>
              </a:lnSpc>
              <a:spcBef>
                <a:spcPts val="1199"/>
              </a:spcBef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Для наших маленьких гостей мы так же предоставляем мини-клуб, детскую площадку и анимацию. 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799"/>
              </a:spcBef>
              <a:spcAft>
                <a:spcPts val="1199"/>
              </a:spcAft>
              <a:tabLst>
                <a:tab algn="l" pos="0"/>
              </a:tabLst>
            </a:pP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88" name="Google Shape;78;p16" descr=""/>
          <p:cNvPicPr/>
          <p:nvPr/>
        </p:nvPicPr>
        <p:blipFill>
          <a:blip r:embed="rId1"/>
          <a:stretch/>
        </p:blipFill>
        <p:spPr>
          <a:xfrm>
            <a:off x="442440" y="291600"/>
            <a:ext cx="735120" cy="807840"/>
          </a:xfrm>
          <a:prstGeom prst="rect">
            <a:avLst/>
          </a:prstGeom>
          <a:ln w="0">
            <a:noFill/>
          </a:ln>
        </p:spPr>
      </p:pic>
      <p:pic>
        <p:nvPicPr>
          <p:cNvPr id="89" name="Google Shape;79;p16" descr=""/>
          <p:cNvPicPr/>
          <p:nvPr/>
        </p:nvPicPr>
        <p:blipFill>
          <a:blip r:embed="rId2"/>
          <a:srcRect l="0" t="10652" r="12055" b="0"/>
          <a:stretch/>
        </p:blipFill>
        <p:spPr>
          <a:xfrm>
            <a:off x="5706000" y="200880"/>
            <a:ext cx="3435480" cy="2327040"/>
          </a:xfrm>
          <a:prstGeom prst="rect">
            <a:avLst/>
          </a:prstGeom>
          <a:ln w="0">
            <a:noFill/>
          </a:ln>
        </p:spPr>
      </p:pic>
      <p:pic>
        <p:nvPicPr>
          <p:cNvPr id="90" name="Google Shape;80;p16" descr=""/>
          <p:cNvPicPr/>
          <p:nvPr/>
        </p:nvPicPr>
        <p:blipFill>
          <a:blip r:embed="rId3"/>
          <a:srcRect l="-4300" t="0" r="4300" b="-6858"/>
          <a:stretch/>
        </p:blipFill>
        <p:spPr>
          <a:xfrm>
            <a:off x="5565600" y="2746080"/>
            <a:ext cx="3575880" cy="2395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85;p17"/>
          <p:cNvSpPr/>
          <p:nvPr/>
        </p:nvSpPr>
        <p:spPr>
          <a:xfrm>
            <a:off x="408600" y="990360"/>
            <a:ext cx="4196160" cy="341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rmAutofit/>
          </a:bodyPr>
          <a:p>
            <a:pPr algn="just">
              <a:lnSpc>
                <a:spcPct val="115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Современный ресторан “Demeter” открыт для наших гостей на протяжении всего дня, предлагая им большой выбор свежеприготовленных блюд традиционной болгарской и международной кухни в современной подаче, ежедневное приготовление блюд на открытом огне и другие кулинарные развлечения. 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Ресторан “Demeter” предлагает своим гостям завтрак, обед и ужин в стиле - шведский стол. Мы так же предлагаем всё необходимое оборудование для приготовления еды для малышей.На территории ресторана так же имеется великолепная терасса, лобби бар, бар у бассейна и ночной клуб Apollo, которые являются идеальным местом для проведения корпоративных мероприятий, ужинов и идвидуальных праздников. Питание, которое предоставлено в отеле основано на базе Ultra All Inclusive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2" name="Google Shape;86;p17" descr=""/>
          <p:cNvPicPr/>
          <p:nvPr/>
        </p:nvPicPr>
        <p:blipFill>
          <a:blip r:embed="rId1"/>
          <a:stretch/>
        </p:blipFill>
        <p:spPr>
          <a:xfrm>
            <a:off x="442440" y="180000"/>
            <a:ext cx="735120" cy="807840"/>
          </a:xfrm>
          <a:prstGeom prst="rect">
            <a:avLst/>
          </a:prstGeom>
          <a:ln w="0">
            <a:noFill/>
          </a:ln>
        </p:spPr>
      </p:pic>
      <p:pic>
        <p:nvPicPr>
          <p:cNvPr id="93" name="Google Shape;87;p17" descr=""/>
          <p:cNvPicPr/>
          <p:nvPr/>
        </p:nvPicPr>
        <p:blipFill>
          <a:blip r:embed="rId2"/>
          <a:stretch/>
        </p:blipFill>
        <p:spPr>
          <a:xfrm>
            <a:off x="4823640" y="1306080"/>
            <a:ext cx="3617280" cy="2412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2;p18"/>
          <p:cNvSpPr/>
          <p:nvPr/>
        </p:nvSpPr>
        <p:spPr>
          <a:xfrm>
            <a:off x="851400" y="1371600"/>
            <a:ext cx="8064000" cy="269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rmAutofit/>
          </a:bodyPr>
          <a:p>
            <a:pPr algn="just">
              <a:lnSpc>
                <a:spcPct val="115000"/>
              </a:lnSpc>
              <a:spcBef>
                <a:spcPts val="1199"/>
              </a:spcBef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Отель расположен рядом с известными достопримечательностями, такими как Аквапарк “Aquapolis”, центральной улицей курорта Золотые Пески и монастырем “Аладжа”. Он расположен всего в 450 метрах от пляжа и все гости отеля могут насладиться бесплатной поездкой на мини-трамвайчике до пляжа Ривьера. Ближайшим аэропортом является аэропорт Варны, который находится в 18 км от отеля.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15000"/>
              </a:lnSpc>
              <a:spcBef>
                <a:spcPts val="1800"/>
              </a:spcBef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С невероятным видом на Черное море, погруженный в спокойствие красивого природного парка, Apollo Spa Resort остается верным духу болгарского гостеприимства. 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15000"/>
              </a:lnSpc>
              <a:spcBef>
                <a:spcPts val="1800"/>
              </a:spcBef>
              <a:tabLst>
                <a:tab algn="l" pos="0"/>
              </a:tabLst>
            </a:pP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15000"/>
              </a:lnSpc>
              <a:spcBef>
                <a:spcPts val="1800"/>
              </a:spcBef>
              <a:tabLst>
                <a:tab algn="l" pos="0"/>
              </a:tabLst>
            </a:pP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15000"/>
              </a:lnSpc>
              <a:spcBef>
                <a:spcPts val="1800"/>
              </a:spcBef>
              <a:spcAft>
                <a:spcPts val="1199"/>
              </a:spcAft>
              <a:tabLst>
                <a:tab algn="l" pos="0"/>
              </a:tabLst>
            </a:pP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5" name="Google Shape;93;p18" descr=""/>
          <p:cNvPicPr/>
          <p:nvPr/>
        </p:nvPicPr>
        <p:blipFill>
          <a:blip r:embed="rId1"/>
          <a:stretch/>
        </p:blipFill>
        <p:spPr>
          <a:xfrm>
            <a:off x="442440" y="291600"/>
            <a:ext cx="735120" cy="807840"/>
          </a:xfrm>
          <a:prstGeom prst="rect">
            <a:avLst/>
          </a:prstGeom>
          <a:ln w="0">
            <a:noFill/>
          </a:ln>
        </p:spPr>
      </p:pic>
      <p:pic>
        <p:nvPicPr>
          <p:cNvPr id="96" name="Google Shape;94;p18" descr=""/>
          <p:cNvPicPr/>
          <p:nvPr/>
        </p:nvPicPr>
        <p:blipFill>
          <a:blip r:embed="rId2"/>
          <a:stretch/>
        </p:blipFill>
        <p:spPr>
          <a:xfrm>
            <a:off x="3094200" y="3193920"/>
            <a:ext cx="2953080" cy="1949400"/>
          </a:xfrm>
          <a:prstGeom prst="rect">
            <a:avLst/>
          </a:prstGeom>
          <a:ln w="0">
            <a:noFill/>
          </a:ln>
        </p:spPr>
      </p:pic>
      <p:pic>
        <p:nvPicPr>
          <p:cNvPr id="97" name="Google Shape;95;p18" descr=""/>
          <p:cNvPicPr/>
          <p:nvPr/>
        </p:nvPicPr>
        <p:blipFill>
          <a:blip r:embed="rId3"/>
          <a:stretch/>
        </p:blipFill>
        <p:spPr>
          <a:xfrm>
            <a:off x="-11880" y="3193920"/>
            <a:ext cx="2953080" cy="1946880"/>
          </a:xfrm>
          <a:prstGeom prst="rect">
            <a:avLst/>
          </a:prstGeom>
          <a:ln w="0">
            <a:noFill/>
          </a:ln>
        </p:spPr>
      </p:pic>
      <p:pic>
        <p:nvPicPr>
          <p:cNvPr id="98" name="Google Shape;96;p18" descr=""/>
          <p:cNvPicPr/>
          <p:nvPr/>
        </p:nvPicPr>
        <p:blipFill>
          <a:blip r:embed="rId4"/>
          <a:srcRect l="15368" t="18752" r="35842" b="32444"/>
          <a:stretch/>
        </p:blipFill>
        <p:spPr>
          <a:xfrm>
            <a:off x="6219720" y="3193920"/>
            <a:ext cx="2921760" cy="1946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101;p19"/>
          <p:cNvSpPr/>
          <p:nvPr/>
        </p:nvSpPr>
        <p:spPr>
          <a:xfrm>
            <a:off x="1777680" y="495360"/>
            <a:ext cx="5202360" cy="570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rmAutofit fontScale="90000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28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Aphrodite Beauty Spa &amp; Health Clinic</a:t>
            </a:r>
            <a:endParaRPr b="0" lang="en-US" sz="2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Google Shape;102;p19"/>
          <p:cNvSpPr/>
          <p:nvPr/>
        </p:nvSpPr>
        <p:spPr>
          <a:xfrm>
            <a:off x="442440" y="1293120"/>
            <a:ext cx="8074080" cy="341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rmAutofit/>
          </a:bodyPr>
          <a:p>
            <a:pPr algn="just">
              <a:lnSpc>
                <a:spcPct val="115000"/>
              </a:lnSpc>
              <a:spcAft>
                <a:spcPts val="1199"/>
              </a:spcAft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Aphrodite Beauty Spa &amp; Health Clinic расположен в Apollo Spa Resort ****+ - один из самых больших, утонченных и профессиональных спа и велнесс центров в Болгарии, который кроме всех перечисленных качеств имеет еще и медицинскую лицензию. Этот уникальный спа-центр для омоложения и востановления занимает территорию в 2300 кв.м, где расположены 35 роскошных кабинета, оборудованных специальным светом и звуковой системой, и самым современным оборудованием для индивидуальных процедур, таких как массажи лица и тела, эстетические и террапевтические процедуры.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01" name="Google Shape;103;p19" descr=""/>
          <p:cNvPicPr/>
          <p:nvPr/>
        </p:nvPicPr>
        <p:blipFill>
          <a:blip r:embed="rId1"/>
          <a:stretch/>
        </p:blipFill>
        <p:spPr>
          <a:xfrm>
            <a:off x="0" y="2949120"/>
            <a:ext cx="3450960" cy="2192040"/>
          </a:xfrm>
          <a:prstGeom prst="rect">
            <a:avLst/>
          </a:prstGeom>
          <a:ln w="0">
            <a:noFill/>
          </a:ln>
        </p:spPr>
      </p:pic>
      <p:pic>
        <p:nvPicPr>
          <p:cNvPr id="102" name="Google Shape;104;p19" descr=""/>
          <p:cNvPicPr/>
          <p:nvPr/>
        </p:nvPicPr>
        <p:blipFill>
          <a:blip r:embed="rId2"/>
          <a:srcRect l="10204" t="0" r="0" b="0"/>
          <a:stretch/>
        </p:blipFill>
        <p:spPr>
          <a:xfrm>
            <a:off x="6228360" y="2949120"/>
            <a:ext cx="2913120" cy="2192040"/>
          </a:xfrm>
          <a:prstGeom prst="rect">
            <a:avLst/>
          </a:prstGeom>
          <a:ln w="0">
            <a:noFill/>
          </a:ln>
        </p:spPr>
      </p:pic>
      <p:pic>
        <p:nvPicPr>
          <p:cNvPr id="103" name="Google Shape;105;p19" descr=""/>
          <p:cNvPicPr/>
          <p:nvPr/>
        </p:nvPicPr>
        <p:blipFill>
          <a:blip r:embed="rId3"/>
          <a:srcRect l="3696" t="0" r="0" b="0"/>
          <a:stretch/>
        </p:blipFill>
        <p:spPr>
          <a:xfrm>
            <a:off x="3130200" y="2949120"/>
            <a:ext cx="3155040" cy="2192040"/>
          </a:xfrm>
          <a:prstGeom prst="rect">
            <a:avLst/>
          </a:prstGeom>
          <a:ln w="0">
            <a:noFill/>
          </a:ln>
        </p:spPr>
      </p:pic>
      <p:pic>
        <p:nvPicPr>
          <p:cNvPr id="104" name="Google Shape;106;p19" descr=""/>
          <p:cNvPicPr/>
          <p:nvPr/>
        </p:nvPicPr>
        <p:blipFill>
          <a:blip r:embed="rId4"/>
          <a:stretch/>
        </p:blipFill>
        <p:spPr>
          <a:xfrm>
            <a:off x="367920" y="122760"/>
            <a:ext cx="1525320" cy="1100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11;p20"/>
          <p:cNvSpPr/>
          <p:nvPr/>
        </p:nvSpPr>
        <p:spPr>
          <a:xfrm>
            <a:off x="1260000" y="540000"/>
            <a:ext cx="7738200" cy="125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rmAutofit fontScale="70000"/>
          </a:bodyPr>
          <a:p>
            <a:pPr marL="507600">
              <a:lnSpc>
                <a:spcPct val="115000"/>
              </a:lnSpc>
              <a:spcBef>
                <a:spcPts val="1199"/>
              </a:spcBef>
              <a:tabLst>
                <a:tab algn="l" pos="0"/>
              </a:tabLst>
            </a:pPr>
            <a:r>
              <a:rPr b="0" lang="en" sz="309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Helios Spa**** All Inclusive</a:t>
            </a:r>
            <a:br>
              <a:rPr sz="1800"/>
            </a:br>
            <a:br>
              <a:rPr sz="3090"/>
            </a:br>
            <a:endParaRPr b="0" lang="en-US" sz="309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Google Shape;112;p20"/>
          <p:cNvSpPr/>
          <p:nvPr/>
        </p:nvSpPr>
        <p:spPr>
          <a:xfrm>
            <a:off x="488520" y="1245600"/>
            <a:ext cx="8164800" cy="199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rmAutofit fontScale="90000"/>
          </a:bodyPr>
          <a:p>
            <a:pPr algn="just">
              <a:lnSpc>
                <a:spcPct val="108000"/>
              </a:lnSpc>
              <a:spcBef>
                <a:spcPts val="1199"/>
              </a:spcBef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Удивительный архитектурный комплекс Helios Spa **** расположен в старинном лесу природного парка Золотые Пески с видом на лазурное Черное море. Ближайшие достопримечательности это Аладжа монастырь, Аквапарк “Акваполис”, привлекательные места для шопинга в центре курорта Золотые Пески, отель расположен всего в 450 метрах от пляжа. Отель Hotel Helios Spa **** расположен сразу возле курорта Apollo Spa Resort ****+ и два отеля делять общие части. 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8000"/>
              </a:lnSpc>
              <a:spcBef>
                <a:spcPts val="1199"/>
              </a:spcBef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Отель Hotel Helios Spa **** имеет 204 номера (супериор, фамильные номер и апартаменты). Каждая деталь номера приносит комфорт и искушенность.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8000"/>
              </a:lnSpc>
              <a:spcBef>
                <a:spcPts val="1199"/>
              </a:spcBef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Не важно какой номер вы выберете, с видом на парк или на море, вы будете пробуждаться со звуками тишины морского бриза, запахом леса или первыми лучами восходщего солнца.Комфорт и уют в котором можно создать ваше личное простанство и окунуться в отдых своей мечты.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8000"/>
              </a:lnSpc>
              <a:spcBef>
                <a:spcPts val="1199"/>
              </a:spcBef>
              <a:tabLst>
                <a:tab algn="l" pos="0"/>
              </a:tabLst>
            </a:pP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15000"/>
              </a:lnSpc>
              <a:spcBef>
                <a:spcPts val="1199"/>
              </a:spcBef>
              <a:tabLst>
                <a:tab algn="l" pos="0"/>
              </a:tabLst>
            </a:pP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800"/>
              </a:spcBef>
              <a:spcAft>
                <a:spcPts val="1199"/>
              </a:spcAft>
              <a:tabLst>
                <a:tab algn="l" pos="0"/>
              </a:tabLst>
            </a:pP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07" name="Google Shape;113;p20" descr=""/>
          <p:cNvPicPr/>
          <p:nvPr/>
        </p:nvPicPr>
        <p:blipFill>
          <a:blip r:embed="rId1"/>
          <a:stretch/>
        </p:blipFill>
        <p:spPr>
          <a:xfrm>
            <a:off x="492120" y="324360"/>
            <a:ext cx="610920" cy="811440"/>
          </a:xfrm>
          <a:prstGeom prst="rect">
            <a:avLst/>
          </a:prstGeom>
          <a:ln w="0">
            <a:noFill/>
          </a:ln>
        </p:spPr>
      </p:pic>
      <p:pic>
        <p:nvPicPr>
          <p:cNvPr id="108" name="Google Shape;114;p20" descr=""/>
          <p:cNvPicPr/>
          <p:nvPr/>
        </p:nvPicPr>
        <p:blipFill>
          <a:blip r:embed="rId2"/>
          <a:srcRect l="0" t="0" r="21747" b="0"/>
          <a:stretch/>
        </p:blipFill>
        <p:spPr>
          <a:xfrm>
            <a:off x="0" y="3564360"/>
            <a:ext cx="2086920" cy="1576440"/>
          </a:xfrm>
          <a:prstGeom prst="rect">
            <a:avLst/>
          </a:prstGeom>
          <a:ln w="0">
            <a:noFill/>
          </a:ln>
        </p:spPr>
      </p:pic>
      <p:pic>
        <p:nvPicPr>
          <p:cNvPr id="109" name="Google Shape;115;p20" descr=""/>
          <p:cNvPicPr/>
          <p:nvPr/>
        </p:nvPicPr>
        <p:blipFill>
          <a:blip r:embed="rId3"/>
          <a:stretch/>
        </p:blipFill>
        <p:spPr>
          <a:xfrm>
            <a:off x="4458240" y="3559320"/>
            <a:ext cx="2423520" cy="1574280"/>
          </a:xfrm>
          <a:prstGeom prst="rect">
            <a:avLst/>
          </a:prstGeom>
          <a:ln w="0">
            <a:noFill/>
          </a:ln>
        </p:spPr>
      </p:pic>
      <p:pic>
        <p:nvPicPr>
          <p:cNvPr id="110" name="Google Shape;116;p20" descr=""/>
          <p:cNvPicPr/>
          <p:nvPr/>
        </p:nvPicPr>
        <p:blipFill>
          <a:blip r:embed="rId4"/>
          <a:srcRect l="0" t="0" r="10132" b="0"/>
          <a:stretch/>
        </p:blipFill>
        <p:spPr>
          <a:xfrm>
            <a:off x="6883560" y="3564360"/>
            <a:ext cx="2257920" cy="1576440"/>
          </a:xfrm>
          <a:prstGeom prst="rect">
            <a:avLst/>
          </a:prstGeom>
          <a:ln w="0">
            <a:noFill/>
          </a:ln>
        </p:spPr>
      </p:pic>
      <p:pic>
        <p:nvPicPr>
          <p:cNvPr id="111" name="Google Shape;117;p20" descr=""/>
          <p:cNvPicPr/>
          <p:nvPr/>
        </p:nvPicPr>
        <p:blipFill>
          <a:blip r:embed="rId5"/>
          <a:stretch/>
        </p:blipFill>
        <p:spPr>
          <a:xfrm>
            <a:off x="2119680" y="3559320"/>
            <a:ext cx="2336760" cy="1586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22;p21"/>
          <p:cNvSpPr/>
          <p:nvPr/>
        </p:nvSpPr>
        <p:spPr>
          <a:xfrm>
            <a:off x="442080" y="1329120"/>
            <a:ext cx="4127400" cy="348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algn="just">
              <a:lnSpc>
                <a:spcPct val="108000"/>
              </a:lnSpc>
              <a:spcBef>
                <a:spcPts val="1199"/>
              </a:spcBef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Ресторан “Посейдон” в Helios Spa Hotel предлагает уникальную атмосферу и большой выбор свежеприготовленных блюд и специальный выбор напитков. Этот современный ресторан предлагает своим гостям завтрак, обед и ужин в стиле “буфет”, а так же снэк-бар и мороженное для всех гостей All Inclusive.Ресторан “Посейдон” имеет всё необходимое для романтического или семейного ужина, чтоб вы могли превратить обыную еду в незабываемый кулинарный опыт. 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8000"/>
              </a:lnSpc>
              <a:spcBef>
                <a:spcPts val="1199"/>
              </a:spcBef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Еда, предлагаемая в отеле - ALL-Inclusive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8000"/>
              </a:lnSpc>
              <a:spcBef>
                <a:spcPts val="1199"/>
              </a:spcBef>
              <a:tabLst>
                <a:tab algn="l" pos="0"/>
              </a:tabLst>
            </a:pP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8000"/>
              </a:lnSpc>
              <a:spcBef>
                <a:spcPts val="1199"/>
              </a:spcBef>
              <a:tabLst>
                <a:tab algn="l" pos="0"/>
              </a:tabLst>
            </a:pP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8000"/>
              </a:lnSpc>
              <a:spcBef>
                <a:spcPts val="1199"/>
              </a:spcBef>
              <a:spcAft>
                <a:spcPts val="799"/>
              </a:spcAft>
              <a:tabLst>
                <a:tab algn="l" pos="0"/>
              </a:tabLst>
            </a:pP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13" name="Google Shape;123;p21" descr=""/>
          <p:cNvPicPr/>
          <p:nvPr/>
        </p:nvPicPr>
        <p:blipFill>
          <a:blip r:embed="rId1"/>
          <a:stretch/>
        </p:blipFill>
        <p:spPr>
          <a:xfrm>
            <a:off x="492120" y="324360"/>
            <a:ext cx="610920" cy="811440"/>
          </a:xfrm>
          <a:prstGeom prst="rect">
            <a:avLst/>
          </a:prstGeom>
          <a:ln w="0">
            <a:noFill/>
          </a:ln>
        </p:spPr>
      </p:pic>
      <p:pic>
        <p:nvPicPr>
          <p:cNvPr id="114" name="Google Shape;124;p21" descr=""/>
          <p:cNvPicPr/>
          <p:nvPr/>
        </p:nvPicPr>
        <p:blipFill>
          <a:blip r:embed="rId2"/>
          <a:srcRect l="0" t="0" r="6402" b="0"/>
          <a:stretch/>
        </p:blipFill>
        <p:spPr>
          <a:xfrm>
            <a:off x="4922640" y="1474560"/>
            <a:ext cx="3643560" cy="2641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" dur="indefinite" restart="never" nodeType="tmRoot">
          <p:childTnLst>
            <p:seq>
              <p:cTn id="9" dur="indefinite" nodeType="mainSeq"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29;p22"/>
          <p:cNvSpPr/>
          <p:nvPr/>
        </p:nvSpPr>
        <p:spPr>
          <a:xfrm>
            <a:off x="432000" y="1138320"/>
            <a:ext cx="5753880" cy="341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Autofit/>
          </a:bodyPr>
          <a:p>
            <a:pPr algn="just">
              <a:lnSpc>
                <a:spcPct val="105000"/>
              </a:lnSpc>
              <a:spcBef>
                <a:spcPts val="1199"/>
              </a:spcBef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Отель предлагает гостям фитнес-центр, два открытых и один закрытый бассейн с подогревом, а также теннисный корт и волейбольную площадку (совмещенную вместе с Apollo Spa Resort).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5000"/>
              </a:lnSpc>
              <a:spcBef>
                <a:spcPts val="1199"/>
              </a:spcBef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Для всех гостей отеля Helios Spa****, желающих совместить отдых со спортом, наслаждаясь свежим морским воздухом, предусмотрены: настольный теннис, фитнес, шахматы, дартс, водное поло в бассейне, водная гимнастика, ежедневная спортивная анимация и игры, мини-футбол, волейбол, баскетбол, аэробика, йога, вечерние тематические вечеринки. Для самых маленьких гостей мы предусмотрели: анимацию для детей, детский клуб, детскую площадку, открытый бассейн с водной горкой.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5000"/>
              </a:lnSpc>
              <a:spcBef>
                <a:spcPts val="1199"/>
              </a:spcBef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Замечательный архитектурный комплекс, расположенный на черноморском курорте Золотые Пески, был открыт в 2004 году.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5000"/>
              </a:lnSpc>
              <a:spcBef>
                <a:spcPts val="1199"/>
              </a:spcBef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Гостеприимство, точность и внимание к каждой детали, ценный опыт команды и высокий уровень предлагаемых услуг – основа философии Helios Spa ****.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5000"/>
              </a:lnSpc>
              <a:spcBef>
                <a:spcPts val="1800"/>
              </a:spcBef>
              <a:tabLst>
                <a:tab algn="l" pos="0"/>
              </a:tabLst>
            </a:pP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5000"/>
              </a:lnSpc>
              <a:spcBef>
                <a:spcPts val="1800"/>
              </a:spcBef>
              <a:tabLst>
                <a:tab algn="l" pos="0"/>
              </a:tabLst>
            </a:pP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5000"/>
              </a:lnSpc>
              <a:spcBef>
                <a:spcPts val="1800"/>
              </a:spcBef>
              <a:tabLst>
                <a:tab algn="l" pos="0"/>
              </a:tabLst>
            </a:pP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5000"/>
              </a:lnSpc>
              <a:spcBef>
                <a:spcPts val="1800"/>
              </a:spcBef>
              <a:spcAft>
                <a:spcPts val="1199"/>
              </a:spcAft>
              <a:tabLst>
                <a:tab algn="l" pos="0"/>
              </a:tabLst>
            </a:pP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16" name="Google Shape;130;p22" descr=""/>
          <p:cNvPicPr/>
          <p:nvPr/>
        </p:nvPicPr>
        <p:blipFill>
          <a:blip r:embed="rId1"/>
          <a:stretch/>
        </p:blipFill>
        <p:spPr>
          <a:xfrm>
            <a:off x="492120" y="324360"/>
            <a:ext cx="610920" cy="811440"/>
          </a:xfrm>
          <a:prstGeom prst="rect">
            <a:avLst/>
          </a:prstGeom>
          <a:ln w="0">
            <a:noFill/>
          </a:ln>
        </p:spPr>
      </p:pic>
      <p:pic>
        <p:nvPicPr>
          <p:cNvPr id="117" name="Google Shape;131;p22" descr=""/>
          <p:cNvPicPr/>
          <p:nvPr/>
        </p:nvPicPr>
        <p:blipFill>
          <a:blip r:embed="rId2"/>
          <a:srcRect l="15054" t="0" r="14307" b="13330"/>
          <a:stretch/>
        </p:blipFill>
        <p:spPr>
          <a:xfrm>
            <a:off x="6348960" y="0"/>
            <a:ext cx="2792520" cy="5141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36;p23" descr=""/>
          <p:cNvPicPr/>
          <p:nvPr/>
        </p:nvPicPr>
        <p:blipFill>
          <a:blip r:embed="rId1"/>
          <a:stretch/>
        </p:blipFill>
        <p:spPr>
          <a:xfrm>
            <a:off x="526320" y="330120"/>
            <a:ext cx="870120" cy="820080"/>
          </a:xfrm>
          <a:prstGeom prst="rect">
            <a:avLst/>
          </a:prstGeom>
          <a:ln w="0">
            <a:noFill/>
          </a:ln>
        </p:spPr>
      </p:pic>
      <p:sp>
        <p:nvSpPr>
          <p:cNvPr id="119" name="Google Shape;137;p23"/>
          <p:cNvSpPr/>
          <p:nvPr/>
        </p:nvSpPr>
        <p:spPr>
          <a:xfrm>
            <a:off x="634680" y="492480"/>
            <a:ext cx="6449400" cy="72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marL="457200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tabLst>
                <a:tab algn="l" pos="0"/>
              </a:tabLst>
            </a:pPr>
            <a:r>
              <a:rPr b="0" lang="en" sz="2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    </a:t>
            </a:r>
            <a:r>
              <a:rPr b="0" lang="en" sz="309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b="0" lang="en" sz="309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Poseidon Beach Resort *****</a:t>
            </a:r>
            <a:endParaRPr b="0" lang="en-US" sz="309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20" name="Google Shape;138;p23" descr=""/>
          <p:cNvPicPr/>
          <p:nvPr/>
        </p:nvPicPr>
        <p:blipFill>
          <a:blip r:embed="rId2"/>
          <a:srcRect l="5783" t="0" r="9159" b="0"/>
          <a:stretch/>
        </p:blipFill>
        <p:spPr>
          <a:xfrm>
            <a:off x="713160" y="3022200"/>
            <a:ext cx="3232080" cy="2118600"/>
          </a:xfrm>
          <a:prstGeom prst="rect">
            <a:avLst/>
          </a:prstGeom>
          <a:ln w="0">
            <a:noFill/>
          </a:ln>
        </p:spPr>
      </p:pic>
      <p:sp>
        <p:nvSpPr>
          <p:cNvPr id="121" name="Google Shape;139;p23"/>
          <p:cNvSpPr/>
          <p:nvPr/>
        </p:nvSpPr>
        <p:spPr>
          <a:xfrm>
            <a:off x="634680" y="1265760"/>
            <a:ext cx="7861680" cy="164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 algn="just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Элегантный и эксклюзивный, Poseidon Beach Resort 5* — самый роскошный и самый новый отель в сети Bulgarian Sun Hotels, построенный в 2022 году.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algn="l" pos="0"/>
              </a:tabLst>
            </a:pP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Современный пятизвездочный курортный отель Poseidon Beach Resort с изысканными классическими деталями расположен в самом центре курорта Золотые пески, с уникальным видом на пляж и море.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algn="l" pos="0"/>
              </a:tabLst>
            </a:pP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Рядом с отелем вы можете посетить монастырь Аладжа, древний Одессос, аквапарк, а также 4-километровый песчаный пляж и шопинг зону.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22" name="Google Shape;140;p23" descr=""/>
          <p:cNvPicPr/>
          <p:nvPr/>
        </p:nvPicPr>
        <p:blipFill>
          <a:blip r:embed="rId3"/>
          <a:stretch/>
        </p:blipFill>
        <p:spPr>
          <a:xfrm>
            <a:off x="4839480" y="3022200"/>
            <a:ext cx="3547080" cy="211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45;p24"/>
          <p:cNvSpPr/>
          <p:nvPr/>
        </p:nvSpPr>
        <p:spPr>
          <a:xfrm>
            <a:off x="526320" y="1152360"/>
            <a:ext cx="7987320" cy="341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rmAutofit/>
          </a:bodyPr>
          <a:p>
            <a:pPr algn="just">
              <a:lnSpc>
                <a:spcPct val="115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Poseidon Beach Resort ***** имеет 175 роскошных и улучшенных номеров, спа-сьюты, апартаменты с одной спальней и президентские апартаменты. Отель также предлагает конференц-залы, способные вместить до 600 гостей одновременно.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15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Будь то семейный отдых, медовый месяц, свадебная церемония, конференция или просто спокойный отдых, Poseidon Beach Hotel на Золотых Песках — это роскошное место для всех.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15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Отель имеет частный пляж, и гости могут воспользоваться специальной зоной с зонтиками и шезлонгами или позагорать у пейзажного бассейна.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tabLst>
                <a:tab algn="l" pos="0"/>
              </a:tabLst>
            </a:pP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24" name="Google Shape;146;p24" descr=""/>
          <p:cNvPicPr/>
          <p:nvPr/>
        </p:nvPicPr>
        <p:blipFill>
          <a:blip r:embed="rId1"/>
          <a:stretch/>
        </p:blipFill>
        <p:spPr>
          <a:xfrm>
            <a:off x="526320" y="330120"/>
            <a:ext cx="870120" cy="820080"/>
          </a:xfrm>
          <a:prstGeom prst="rect">
            <a:avLst/>
          </a:prstGeom>
          <a:ln w="0">
            <a:noFill/>
          </a:ln>
        </p:spPr>
      </p:pic>
      <p:pic>
        <p:nvPicPr>
          <p:cNvPr id="125" name="Google Shape;147;p24" descr=""/>
          <p:cNvPicPr/>
          <p:nvPr/>
        </p:nvPicPr>
        <p:blipFill>
          <a:blip r:embed="rId2"/>
          <a:srcRect l="0" t="0" r="0" b="12149"/>
          <a:stretch/>
        </p:blipFill>
        <p:spPr>
          <a:xfrm>
            <a:off x="0" y="3083760"/>
            <a:ext cx="3254400" cy="2062800"/>
          </a:xfrm>
          <a:prstGeom prst="rect">
            <a:avLst/>
          </a:prstGeom>
          <a:ln w="0">
            <a:noFill/>
          </a:ln>
        </p:spPr>
      </p:pic>
      <p:pic>
        <p:nvPicPr>
          <p:cNvPr id="126" name="Google Shape;148;p24" descr=""/>
          <p:cNvPicPr/>
          <p:nvPr/>
        </p:nvPicPr>
        <p:blipFill>
          <a:blip r:embed="rId3"/>
          <a:stretch/>
        </p:blipFill>
        <p:spPr>
          <a:xfrm>
            <a:off x="3256920" y="3089160"/>
            <a:ext cx="2850840" cy="2057400"/>
          </a:xfrm>
          <a:prstGeom prst="rect">
            <a:avLst/>
          </a:prstGeom>
          <a:ln w="0">
            <a:noFill/>
          </a:ln>
        </p:spPr>
      </p:pic>
      <p:pic>
        <p:nvPicPr>
          <p:cNvPr id="127" name="Google Shape;149;p24" descr=""/>
          <p:cNvPicPr/>
          <p:nvPr/>
        </p:nvPicPr>
        <p:blipFill>
          <a:blip r:embed="rId4"/>
          <a:stretch/>
        </p:blipFill>
        <p:spPr>
          <a:xfrm>
            <a:off x="6110280" y="3083760"/>
            <a:ext cx="3031200" cy="2057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54;p25"/>
          <p:cNvSpPr/>
          <p:nvPr/>
        </p:nvSpPr>
        <p:spPr>
          <a:xfrm>
            <a:off x="526320" y="1084680"/>
            <a:ext cx="7929720" cy="341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rmAutofit/>
          </a:bodyPr>
          <a:p>
            <a:pPr algn="just">
              <a:lnSpc>
                <a:spcPct val="115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Маленькие гости могут воспользоваться детским клубом, который предлагает разнообразные занятия в помещении и на свежем воздухе, включая услуги няни, оставляя родителей отдыхать в Спа с современным тренажерным залом со стеклянными стенами и видом на пейзажный бассейн, каскадным водопадом и пышным лесом природного парка Золотые Пески.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15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Спа-центр расположен напротив роскошного пейзажного бассейна под открытым небом — рай для спокойствия и полной релаксации.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15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Высококвалифицированные терапевты позаботятся о том, чтобы омолодить ум, тело и дух гостей Poseidon Beach Resort ***** с помощью уникальной концепции лечения в хаммаме, которая сочетает в себе традиционные методы лечения из Европы и Дальнего Востока.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15000"/>
              </a:lnSpc>
              <a:spcBef>
                <a:spcPts val="1199"/>
              </a:spcBef>
              <a:tabLst>
                <a:tab algn="l" pos="0"/>
              </a:tabLst>
            </a:pP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tabLst>
                <a:tab algn="l" pos="0"/>
              </a:tabLst>
            </a:pP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29" name="Google Shape;155;p25" descr=""/>
          <p:cNvPicPr/>
          <p:nvPr/>
        </p:nvPicPr>
        <p:blipFill>
          <a:blip r:embed="rId1"/>
          <a:stretch/>
        </p:blipFill>
        <p:spPr>
          <a:xfrm>
            <a:off x="526320" y="330120"/>
            <a:ext cx="870120" cy="820080"/>
          </a:xfrm>
          <a:prstGeom prst="rect">
            <a:avLst/>
          </a:prstGeom>
          <a:ln w="0">
            <a:noFill/>
          </a:ln>
        </p:spPr>
      </p:pic>
      <p:pic>
        <p:nvPicPr>
          <p:cNvPr id="130" name="Google Shape;156;p25" descr=""/>
          <p:cNvPicPr/>
          <p:nvPr/>
        </p:nvPicPr>
        <p:blipFill>
          <a:blip r:embed="rId2"/>
          <a:srcRect l="-2454" t="30766" r="4980" b="5602"/>
          <a:stretch/>
        </p:blipFill>
        <p:spPr>
          <a:xfrm>
            <a:off x="3817440" y="3478320"/>
            <a:ext cx="5324040" cy="1662840"/>
          </a:xfrm>
          <a:prstGeom prst="rect">
            <a:avLst/>
          </a:prstGeom>
          <a:ln w="0">
            <a:noFill/>
          </a:ln>
        </p:spPr>
      </p:pic>
      <p:pic>
        <p:nvPicPr>
          <p:cNvPr id="131" name="Google Shape;157;p25" descr=""/>
          <p:cNvPicPr/>
          <p:nvPr/>
        </p:nvPicPr>
        <p:blipFill>
          <a:blip r:embed="rId3"/>
          <a:srcRect l="14996" t="14154" r="0" b="0"/>
          <a:stretch/>
        </p:blipFill>
        <p:spPr>
          <a:xfrm>
            <a:off x="0" y="3478320"/>
            <a:ext cx="4473000" cy="1662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62;p26"/>
          <p:cNvSpPr/>
          <p:nvPr/>
        </p:nvSpPr>
        <p:spPr>
          <a:xfrm>
            <a:off x="526320" y="1152360"/>
            <a:ext cx="8122680" cy="341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normAutofit/>
          </a:bodyPr>
          <a:p>
            <a:pPr algn="just">
              <a:lnSpc>
                <a:spcPct val="115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Poseidon Beach Resort ***** является лидером среди отелей на болгарском побережье Черного моря в плане гастрономии.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15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Пять специализированных ресторанов предлагают самые изысканные блюда со всего мира, кошерное меню и халяльное меню, приготовленные замечательными международными шеф-поварами, которые делают Poseidon Beach Resort ***** - ТОП-направлением для истинных ценителей гастрономии и отдыха.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15000"/>
              </a:lnSpc>
              <a:tabLst>
                <a:tab algn="l" pos="0"/>
              </a:tabLst>
            </a:pPr>
            <a:r>
              <a:rPr b="0" lang="en" sz="1200" spc="-1" strike="noStrike">
                <a:solidFill>
                  <a:srgbClr val="c2a363"/>
                </a:solidFill>
                <a:latin typeface="Times New Roman"/>
                <a:ea typeface="Times New Roman"/>
              </a:rPr>
              <a:t>Если добавить ко всему этому отреставрированный легендарный караоке-бар и клуб «Золотые пески» и бутик-спа с пейзажным бассейном, вы будете очарованы, увидев, как разнообразие и роскошь сливаются воедино.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tabLst>
                <a:tab algn="l" pos="0"/>
              </a:tabLst>
            </a:pP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33" name="Google Shape;163;p26" descr=""/>
          <p:cNvPicPr/>
          <p:nvPr/>
        </p:nvPicPr>
        <p:blipFill>
          <a:blip r:embed="rId1"/>
          <a:stretch/>
        </p:blipFill>
        <p:spPr>
          <a:xfrm>
            <a:off x="526320" y="330120"/>
            <a:ext cx="870120" cy="820080"/>
          </a:xfrm>
          <a:prstGeom prst="rect">
            <a:avLst/>
          </a:prstGeom>
          <a:ln w="0">
            <a:noFill/>
          </a:ln>
        </p:spPr>
      </p:pic>
      <p:pic>
        <p:nvPicPr>
          <p:cNvPr id="134" name="Google Shape;164;p26" descr=""/>
          <p:cNvPicPr/>
          <p:nvPr/>
        </p:nvPicPr>
        <p:blipFill>
          <a:blip r:embed="rId2"/>
          <a:stretch/>
        </p:blipFill>
        <p:spPr>
          <a:xfrm>
            <a:off x="6395400" y="3102840"/>
            <a:ext cx="2746080" cy="2037960"/>
          </a:xfrm>
          <a:prstGeom prst="rect">
            <a:avLst/>
          </a:prstGeom>
          <a:ln w="0">
            <a:noFill/>
          </a:ln>
        </p:spPr>
      </p:pic>
      <p:pic>
        <p:nvPicPr>
          <p:cNvPr id="135" name="Google Shape;165;p26" descr=""/>
          <p:cNvPicPr/>
          <p:nvPr/>
        </p:nvPicPr>
        <p:blipFill>
          <a:blip r:embed="rId3"/>
          <a:srcRect l="53468" t="14852" r="12044" b="51013"/>
          <a:stretch/>
        </p:blipFill>
        <p:spPr>
          <a:xfrm>
            <a:off x="0" y="3102840"/>
            <a:ext cx="2912760" cy="2037960"/>
          </a:xfrm>
          <a:prstGeom prst="rect">
            <a:avLst/>
          </a:prstGeom>
          <a:ln w="0">
            <a:noFill/>
          </a:ln>
        </p:spPr>
      </p:pic>
      <p:pic>
        <p:nvPicPr>
          <p:cNvPr id="136" name="Google Shape;166;p26" descr=""/>
          <p:cNvPicPr/>
          <p:nvPr/>
        </p:nvPicPr>
        <p:blipFill>
          <a:blip r:embed="rId4"/>
          <a:srcRect l="18792" t="8982" r="39959" b="51375"/>
          <a:stretch/>
        </p:blipFill>
        <p:spPr>
          <a:xfrm>
            <a:off x="3143880" y="3102840"/>
            <a:ext cx="3001320" cy="2037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71;p27" descr=""/>
          <p:cNvPicPr/>
          <p:nvPr/>
        </p:nvPicPr>
        <p:blipFill>
          <a:blip r:embed="rId1"/>
          <a:stretch/>
        </p:blipFill>
        <p:spPr>
          <a:xfrm>
            <a:off x="2154600" y="682200"/>
            <a:ext cx="4832640" cy="3133080"/>
          </a:xfrm>
          <a:prstGeom prst="rect">
            <a:avLst/>
          </a:prstGeom>
          <a:ln w="0">
            <a:noFill/>
          </a:ln>
        </p:spPr>
      </p:pic>
      <p:sp>
        <p:nvSpPr>
          <p:cNvPr id="138" name="Google Shape;172;p27"/>
          <p:cNvSpPr/>
          <p:nvPr/>
        </p:nvSpPr>
        <p:spPr>
          <a:xfrm>
            <a:off x="3291840" y="4049280"/>
            <a:ext cx="2332440" cy="4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1900" spc="-1" strike="noStrike">
                <a:solidFill>
                  <a:srgbClr val="c2a363"/>
                </a:solidFill>
                <a:latin typeface="Arial"/>
                <a:ea typeface="Arial"/>
              </a:rPr>
              <a:t>#YourSecondHome</a:t>
            </a:r>
            <a:endParaRPr b="0" lang="en-US" sz="19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501</TotalTime>
  <Application>LibreOffice/7.5.0.3$Windows_X86_64 LibreOffice_project/c21113d003cd3efa8c53188764377a8272d9d6de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bg-BG</dc:language>
  <cp:lastModifiedBy/>
  <dcterms:modified xsi:type="dcterms:W3CDTF">2023-12-04T11:19:14Z</dcterms:modified>
  <cp:revision>16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